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5" r:id="rId4"/>
    <p:sldId id="276" r:id="rId5"/>
    <p:sldId id="273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05" autoAdjust="0"/>
  </p:normalViewPr>
  <p:slideViewPr>
    <p:cSldViewPr>
      <p:cViewPr varScale="1">
        <p:scale>
          <a:sx n="161" d="100"/>
          <a:sy n="161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State-Transition Diagrams</a:t>
            </a:r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Represent a process specification</a:t>
            </a:r>
          </a:p>
          <a:p>
            <a:r>
              <a:rPr lang="en-US" dirty="0">
                <a:solidFill>
                  <a:schemeClr val="tx1"/>
                </a:solidFill>
              </a:rPr>
              <a:t>Have 4 components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Actions</a:t>
            </a:r>
          </a:p>
          <a:p>
            <a:r>
              <a:rPr lang="en-US" dirty="0">
                <a:solidFill>
                  <a:schemeClr val="tx1"/>
                </a:solidFill>
              </a:rPr>
              <a:t>Must have one initial state</a:t>
            </a:r>
          </a:p>
          <a:p>
            <a:r>
              <a:rPr lang="en-US" dirty="0">
                <a:solidFill>
                  <a:schemeClr val="tx1"/>
                </a:solidFill>
              </a:rPr>
              <a:t>May have multiple final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Conditions and Actions</a:t>
            </a:r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condition</a:t>
            </a:r>
            <a:r>
              <a:rPr lang="en-US" dirty="0">
                <a:solidFill>
                  <a:schemeClr val="tx1"/>
                </a:solidFill>
              </a:rPr>
              <a:t> is an event in the external environment which triggers a transition to a new state</a:t>
            </a:r>
          </a:p>
          <a:p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accent1"/>
                </a:solidFill>
              </a:rPr>
              <a:t>action</a:t>
            </a:r>
            <a:r>
              <a:rPr lang="en-US" dirty="0">
                <a:solidFill>
                  <a:schemeClr val="tx1"/>
                </a:solidFill>
              </a:rPr>
              <a:t> is a response sent back to the external environment or a calculation whose result is stored by the system that occurs when the transition takes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/>
              <a:t>Guidelines for State-Transition Diagrams</a:t>
            </a:r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Have all states been defined?</a:t>
            </a:r>
          </a:p>
          <a:p>
            <a:r>
              <a:rPr lang="en-US" dirty="0">
                <a:solidFill>
                  <a:schemeClr val="tx1"/>
                </a:solidFill>
              </a:rPr>
              <a:t>Can you reach all the states?</a:t>
            </a:r>
          </a:p>
          <a:p>
            <a:r>
              <a:rPr lang="en-US" dirty="0">
                <a:solidFill>
                  <a:schemeClr val="tx1"/>
                </a:solidFill>
              </a:rPr>
              <a:t>Can you exit from all the states?</a:t>
            </a:r>
          </a:p>
          <a:p>
            <a:r>
              <a:rPr lang="en-US" dirty="0">
                <a:solidFill>
                  <a:schemeClr val="tx1"/>
                </a:solidFill>
              </a:rPr>
              <a:t>In each state does the system respond to all possible conditions?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Question Block States</a:t>
            </a:r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4326855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884" y="5334000"/>
            <a:ext cx="695325" cy="69532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35225" y="1490563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Has Items?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1700404"/>
            <a:ext cx="685800" cy="685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3862683" y="3224508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0197" y="4587879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338285"/>
            <a:ext cx="731520" cy="7315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 rot="16200000">
            <a:off x="2848045" y="3495680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/>
              <a:t>COLLIDER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012797" y="4536213"/>
            <a:ext cx="2149628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C:\Temp\SMJu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10" y="5165055"/>
            <a:ext cx="743687" cy="9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10800000">
            <a:off x="5257800" y="4587879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7" descr="C:\Temp\SMJu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42" y="5165054"/>
            <a:ext cx="743687" cy="9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695450"/>
            <a:ext cx="742950" cy="742950"/>
          </a:xfrm>
          <a:prstGeom prst="rect">
            <a:avLst/>
          </a:prstGeom>
        </p:spPr>
      </p:pic>
      <p:sp>
        <p:nvSpPr>
          <p:cNvPr id="27" name="Explosion 2 26"/>
          <p:cNvSpPr/>
          <p:nvPr/>
        </p:nvSpPr>
        <p:spPr>
          <a:xfrm rot="10800000">
            <a:off x="3779862" y="2565167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/>
              <a:t>COLLIDER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3414921" y="3224508"/>
            <a:ext cx="1780583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4177629" y="1159758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“Bump”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5526087" y="1496517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Had Items?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203966" y="2010747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2099532" y="2010747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884" y="2026200"/>
            <a:ext cx="460076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803" y="22098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403" y="1782147"/>
            <a:ext cx="384760" cy="457200"/>
          </a:xfrm>
          <a:prstGeom prst="rect">
            <a:avLst/>
          </a:prstGeom>
        </p:spPr>
      </p:pic>
      <p:sp>
        <p:nvSpPr>
          <p:cNvPr id="35" name="Cloud Callout 34"/>
          <p:cNvSpPr/>
          <p:nvPr/>
        </p:nvSpPr>
        <p:spPr>
          <a:xfrm>
            <a:off x="4465508" y="2984801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Vert. Velocity = 0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7268710" y="1146175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124791" y="3660712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5048337" y="3660711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668" y="2375071"/>
            <a:ext cx="46333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Mario Action States</a:t>
            </a:r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Temp\SMFal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939800" cy="13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Temp\SMJu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6" y="1752600"/>
            <a:ext cx="1053703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Temp\SMJu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5" y="3852863"/>
            <a:ext cx="1053703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Temp\SMR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9831"/>
            <a:ext cx="1046162" cy="12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Temp\SMId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63991" cy="13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Temp\SMLand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9" y="2839165"/>
            <a:ext cx="1046161" cy="13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ight Arrow 59"/>
          <p:cNvSpPr/>
          <p:nvPr/>
        </p:nvSpPr>
        <p:spPr>
          <a:xfrm rot="5400000">
            <a:off x="-538239" y="3528176"/>
            <a:ext cx="2149628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C:\Temp\SMLeftArr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2131"/>
            <a:ext cx="415924" cy="4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Temp\SMRightArro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" y="3302131"/>
            <a:ext cx="414909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ight Arrow 60"/>
          <p:cNvSpPr/>
          <p:nvPr/>
        </p:nvSpPr>
        <p:spPr>
          <a:xfrm rot="1149425">
            <a:off x="1388289" y="2061376"/>
            <a:ext cx="1420429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5" descr="C:\Temp\SMUp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8" y="2008036"/>
            <a:ext cx="421767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ight Arrow 61"/>
          <p:cNvSpPr/>
          <p:nvPr/>
        </p:nvSpPr>
        <p:spPr>
          <a:xfrm rot="1149425">
            <a:off x="3818828" y="2811299"/>
            <a:ext cx="1474909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565298">
            <a:off x="1308654" y="4808730"/>
            <a:ext cx="1420429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15" descr="C:\Temp\SMUp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8" y="4755390"/>
            <a:ext cx="421767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ight Arrow 64"/>
          <p:cNvSpPr/>
          <p:nvPr/>
        </p:nvSpPr>
        <p:spPr>
          <a:xfrm rot="20213922">
            <a:off x="3834525" y="4000238"/>
            <a:ext cx="1420429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5400000">
            <a:off x="4641144" y="4694866"/>
            <a:ext cx="1735468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6144010" y="3444073"/>
            <a:ext cx="1420429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7252264">
            <a:off x="6329846" y="4906507"/>
            <a:ext cx="198876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3896103">
            <a:off x="6452585" y="2015737"/>
            <a:ext cx="1420429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0800000">
            <a:off x="1404724" y="1443081"/>
            <a:ext cx="519750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0800000">
            <a:off x="1557124" y="5876916"/>
            <a:ext cx="519750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220586" y="3528176"/>
            <a:ext cx="2149628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3810000" y="2133600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Vert. Velocity = 0</a:t>
            </a:r>
          </a:p>
        </p:txBody>
      </p:sp>
      <p:sp>
        <p:nvSpPr>
          <p:cNvPr id="83" name="Cloud Callout 82"/>
          <p:cNvSpPr/>
          <p:nvPr/>
        </p:nvSpPr>
        <p:spPr>
          <a:xfrm>
            <a:off x="3810000" y="4648200"/>
            <a:ext cx="1295400" cy="457200"/>
          </a:xfrm>
          <a:prstGeom prst="cloudCallout">
            <a:avLst>
              <a:gd name="adj1" fmla="val -24712"/>
              <a:gd name="adj2" fmla="val -78159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Vert. Velocity = 0</a:t>
            </a:r>
          </a:p>
        </p:txBody>
      </p:sp>
      <p:sp>
        <p:nvSpPr>
          <p:cNvPr id="84" name="Cloud Callout 83"/>
          <p:cNvSpPr/>
          <p:nvPr/>
        </p:nvSpPr>
        <p:spPr>
          <a:xfrm>
            <a:off x="5303373" y="2107457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Vert. Velocity &lt; 0</a:t>
            </a:r>
          </a:p>
        </p:txBody>
      </p:sp>
      <p:sp>
        <p:nvSpPr>
          <p:cNvPr id="16" name="Curved Down Arrow 15"/>
          <p:cNvSpPr/>
          <p:nvPr/>
        </p:nvSpPr>
        <p:spPr>
          <a:xfrm>
            <a:off x="5166797" y="2564657"/>
            <a:ext cx="781050" cy="45302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Cloud Callout 86"/>
          <p:cNvSpPr/>
          <p:nvPr/>
        </p:nvSpPr>
        <p:spPr>
          <a:xfrm>
            <a:off x="6106929" y="3750932"/>
            <a:ext cx="1295400" cy="457200"/>
          </a:xfrm>
          <a:prstGeom prst="cloudCallout">
            <a:avLst>
              <a:gd name="adj1" fmla="val -24712"/>
              <a:gd name="adj2" fmla="val -78159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“On Ground”</a:t>
            </a:r>
          </a:p>
        </p:txBody>
      </p:sp>
      <p:sp>
        <p:nvSpPr>
          <p:cNvPr id="88" name="Cloud Callout 87"/>
          <p:cNvSpPr/>
          <p:nvPr/>
        </p:nvSpPr>
        <p:spPr>
          <a:xfrm>
            <a:off x="1447800" y="3758468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Horiz</a:t>
            </a:r>
            <a:r>
              <a:rPr lang="en-US" sz="1200" b="1" dirty="0"/>
              <a:t>. Velocity = 0</a:t>
            </a:r>
          </a:p>
        </p:txBody>
      </p:sp>
      <p:sp>
        <p:nvSpPr>
          <p:cNvPr id="89" name="Curved Down Arrow 88"/>
          <p:cNvSpPr/>
          <p:nvPr/>
        </p:nvSpPr>
        <p:spPr>
          <a:xfrm rot="10800000">
            <a:off x="609600" y="6252572"/>
            <a:ext cx="781050" cy="45302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Cloud Callout 89"/>
          <p:cNvSpPr/>
          <p:nvPr/>
        </p:nvSpPr>
        <p:spPr>
          <a:xfrm>
            <a:off x="1507828" y="6254631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Horiz</a:t>
            </a:r>
            <a:r>
              <a:rPr lang="en-US" sz="1200" b="1" dirty="0"/>
              <a:t>. Velocity &gt; 0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965263" y="2419516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Landing</a:t>
            </a:r>
          </a:p>
        </p:txBody>
      </p:sp>
      <p:sp>
        <p:nvSpPr>
          <p:cNvPr id="92" name="Rounded Rectangular Callout 91"/>
          <p:cNvSpPr/>
          <p:nvPr/>
        </p:nvSpPr>
        <p:spPr>
          <a:xfrm>
            <a:off x="578443" y="609600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Idling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6200" y="1516873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4" name="Explosion 2 93"/>
          <p:cNvSpPr/>
          <p:nvPr/>
        </p:nvSpPr>
        <p:spPr>
          <a:xfrm rot="16200000">
            <a:off x="5705745" y="4196445"/>
            <a:ext cx="618085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/>
              <a:t>DROP COLLIDER</a:t>
            </a:r>
          </a:p>
        </p:txBody>
      </p:sp>
      <p:pic>
        <p:nvPicPr>
          <p:cNvPr id="8" name="Picture 2" descr="C:\Temp\SMDea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57875"/>
            <a:ext cx="14287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/>
          <p:cNvSpPr/>
          <p:nvPr/>
        </p:nvSpPr>
        <p:spPr>
          <a:xfrm rot="1124429">
            <a:off x="3592252" y="3061700"/>
            <a:ext cx="1504055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0175369">
            <a:off x="3547915" y="3795103"/>
            <a:ext cx="1504055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 2 43"/>
          <p:cNvSpPr/>
          <p:nvPr/>
        </p:nvSpPr>
        <p:spPr>
          <a:xfrm rot="16200000">
            <a:off x="4045318" y="2681265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/>
              <a:t>COLLIDER</a:t>
            </a:r>
          </a:p>
        </p:txBody>
      </p:sp>
      <p:sp>
        <p:nvSpPr>
          <p:cNvPr id="45" name="Explosion 2 44"/>
          <p:cNvSpPr/>
          <p:nvPr/>
        </p:nvSpPr>
        <p:spPr>
          <a:xfrm rot="16200000">
            <a:off x="1833421" y="2696130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/>
              <a:t>COLLIDER</a:t>
            </a: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2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Mario Power-up States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http://www.nintendo.com/sites/mario/_ui/img/home/mar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3076"/>
            <a:ext cx="762000" cy="17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iantbomb.com/uploads/original/15/153607/2554987-3034468139-M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03" y="1143000"/>
            <a:ext cx="10187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4.wikia.nocookie.net/__cb20120816162009/mario/images/1/15/MarioNSM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3352800"/>
            <a:ext cx="610835" cy="7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.wikia.nocookie.net/__cb20110729183436/fantendo/images/f/fa/Fire_Mario.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85" y="2894667"/>
            <a:ext cx="1873915" cy="1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587117">
            <a:off x="1262257" y="4577647"/>
            <a:ext cx="2614803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://oyster.ignimgs.com/mediawiki/apis.ign.com/new-super-mario-bros-u/1/18/200px-SuperMushro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4979"/>
            <a:ext cx="399376" cy="3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mariowiki.com/images/thumb/6/6a/FireFlowerMK8.png/200px-FireFlowerMK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47" y="4460825"/>
            <a:ext cx="460625" cy="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828557">
            <a:off x="897609" y="2441570"/>
            <a:ext cx="2971604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76" y="2151823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12834402">
            <a:off x="4861551" y="2326927"/>
            <a:ext cx="2971604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84" y="2065958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 rot="19885893">
            <a:off x="4866699" y="4422544"/>
            <a:ext cx="2614803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2" descr="http://www.mariowiki.com/images/thumb/6/6a/FireFlowerMK8.png/200px-FireFlowerMK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75" y="4148044"/>
            <a:ext cx="460625" cy="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 rot="16200000">
            <a:off x="3201054" y="3098102"/>
            <a:ext cx="1776603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76197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>
          <a:xfrm rot="12365602">
            <a:off x="743355" y="4912527"/>
            <a:ext cx="3233007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 rot="17571592">
            <a:off x="1845367" y="4226417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DAMAGE</a:t>
            </a:r>
          </a:p>
        </p:txBody>
      </p:sp>
      <p:pic>
        <p:nvPicPr>
          <p:cNvPr id="1052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57" y="4961957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Scott\Documents\CSE3902\MarioDeadSpri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7887"/>
            <a:ext cx="1544095" cy="11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ight Arrow 40"/>
          <p:cNvSpPr/>
          <p:nvPr/>
        </p:nvSpPr>
        <p:spPr>
          <a:xfrm rot="16200000">
            <a:off x="-304741" y="2283405"/>
            <a:ext cx="1803958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 2 41"/>
          <p:cNvSpPr/>
          <p:nvPr/>
        </p:nvSpPr>
        <p:spPr>
          <a:xfrm>
            <a:off x="310394" y="1653323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DAMAGE</a:t>
            </a:r>
          </a:p>
        </p:txBody>
      </p:sp>
      <p:pic>
        <p:nvPicPr>
          <p:cNvPr id="43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7904">
            <a:off x="303138" y="2708445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ight Arrow 43"/>
          <p:cNvSpPr/>
          <p:nvPr/>
        </p:nvSpPr>
        <p:spPr>
          <a:xfrm rot="9113867">
            <a:off x="3955457" y="5421880"/>
            <a:ext cx="3992194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 2 44"/>
          <p:cNvSpPr/>
          <p:nvPr/>
        </p:nvSpPr>
        <p:spPr>
          <a:xfrm rot="14319857">
            <a:off x="5650411" y="4750549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DAMAGE</a:t>
            </a:r>
          </a:p>
        </p:txBody>
      </p:sp>
      <p:pic>
        <p:nvPicPr>
          <p:cNvPr id="46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822">
            <a:off x="7059884" y="4572749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ight Arrow 46"/>
          <p:cNvSpPr/>
          <p:nvPr/>
        </p:nvSpPr>
        <p:spPr>
          <a:xfrm rot="8991647">
            <a:off x="1108627" y="2792802"/>
            <a:ext cx="297160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810139" y="3139525"/>
            <a:ext cx="1712239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2365602">
            <a:off x="724995" y="5639057"/>
            <a:ext cx="3536733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 2 51"/>
          <p:cNvSpPr/>
          <p:nvPr/>
        </p:nvSpPr>
        <p:spPr>
          <a:xfrm rot="17571592">
            <a:off x="1584528" y="4759817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DAMAGE</a:t>
            </a:r>
          </a:p>
        </p:txBody>
      </p:sp>
      <p:pic>
        <p:nvPicPr>
          <p:cNvPr id="53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18" y="5495357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84" y="2949758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06" y="2814953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 rot="2160000">
            <a:off x="4639524" y="2632073"/>
            <a:ext cx="282440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7540">
            <a:off x="5437386" y="2551582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 rot="18201643">
            <a:off x="21106" y="4286893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0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2116</TotalTime>
  <Words>185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Newsprint</vt:lpstr>
      <vt:lpstr>State-Transition Diagrams</vt:lpstr>
      <vt:lpstr>Conditions and Actions</vt:lpstr>
      <vt:lpstr>Guidelines for State-Transition Diagrams</vt:lpstr>
      <vt:lpstr>Question Block States</vt:lpstr>
      <vt:lpstr>Mario Action States</vt:lpstr>
      <vt:lpstr>Mario Power-up States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Methodologies</dc:title>
  <dc:creator>Scott Mills</dc:creator>
  <cp:lastModifiedBy>Scott Mills</cp:lastModifiedBy>
  <cp:revision>158</cp:revision>
  <dcterms:created xsi:type="dcterms:W3CDTF">2014-08-25T00:37:45Z</dcterms:created>
  <dcterms:modified xsi:type="dcterms:W3CDTF">2020-01-23T19:37:54Z</dcterms:modified>
</cp:coreProperties>
</file>